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6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3384" y="-13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B72E-94D5-4A23-8059-5846DC4D2D5F}" type="datetimeFigureOut">
              <a:rPr lang="fr-FR" smtClean="0"/>
              <a:pPr/>
              <a:t>09/08/2022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9D81-F62A-47D9-9729-240AA9E45DA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B72E-94D5-4A23-8059-5846DC4D2D5F}" type="datetimeFigureOut">
              <a:rPr lang="fr-FR" smtClean="0"/>
              <a:pPr/>
              <a:t>09/08/2022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9D81-F62A-47D9-9729-240AA9E45DA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B72E-94D5-4A23-8059-5846DC4D2D5F}" type="datetimeFigureOut">
              <a:rPr lang="fr-FR" smtClean="0"/>
              <a:pPr/>
              <a:t>09/08/2022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9D81-F62A-47D9-9729-240AA9E45DA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B72E-94D5-4A23-8059-5846DC4D2D5F}" type="datetimeFigureOut">
              <a:rPr lang="fr-FR" smtClean="0"/>
              <a:pPr/>
              <a:t>09/08/2022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9D81-F62A-47D9-9729-240AA9E45DA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B72E-94D5-4A23-8059-5846DC4D2D5F}" type="datetimeFigureOut">
              <a:rPr lang="fr-FR" smtClean="0"/>
              <a:pPr/>
              <a:t>09/08/2022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9D81-F62A-47D9-9729-240AA9E45DA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B72E-94D5-4A23-8059-5846DC4D2D5F}" type="datetimeFigureOut">
              <a:rPr lang="fr-FR" smtClean="0"/>
              <a:pPr/>
              <a:t>09/08/2022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9D81-F62A-47D9-9729-240AA9E45DA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B72E-94D5-4A23-8059-5846DC4D2D5F}" type="datetimeFigureOut">
              <a:rPr lang="fr-FR" smtClean="0"/>
              <a:pPr/>
              <a:t>09/08/2022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9D81-F62A-47D9-9729-240AA9E45DA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B72E-94D5-4A23-8059-5846DC4D2D5F}" type="datetimeFigureOut">
              <a:rPr lang="fr-FR" smtClean="0"/>
              <a:pPr/>
              <a:t>09/08/2022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9D81-F62A-47D9-9729-240AA9E45DA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B72E-94D5-4A23-8059-5846DC4D2D5F}" type="datetimeFigureOut">
              <a:rPr lang="fr-FR" smtClean="0"/>
              <a:pPr/>
              <a:t>09/08/2022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9D81-F62A-47D9-9729-240AA9E45DA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B72E-94D5-4A23-8059-5846DC4D2D5F}" type="datetimeFigureOut">
              <a:rPr lang="fr-FR" smtClean="0"/>
              <a:pPr/>
              <a:t>09/08/2022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9D81-F62A-47D9-9729-240AA9E45DA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B72E-94D5-4A23-8059-5846DC4D2D5F}" type="datetimeFigureOut">
              <a:rPr lang="fr-FR" smtClean="0"/>
              <a:pPr/>
              <a:t>09/08/2022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49D81-F62A-47D9-9729-240AA9E45DA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8B72E-94D5-4A23-8059-5846DC4D2D5F}" type="datetimeFigureOut">
              <a:rPr lang="fr-FR" smtClean="0"/>
              <a:pPr/>
              <a:t>09/08/2022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49D81-F62A-47D9-9729-240AA9E45DA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767227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95536" y="332656"/>
            <a:ext cx="5371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GTTGTTTCTGTTGAGGAGTCAGAGTAATTTTCATGGTGCGT </a:t>
            </a:r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61949" t="27033" r="6761" b="7868"/>
          <a:stretch>
            <a:fillRect/>
          </a:stretch>
        </p:blipFill>
        <p:spPr bwMode="auto">
          <a:xfrm>
            <a:off x="683568" y="1268760"/>
            <a:ext cx="8029400" cy="501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23528" y="404664"/>
            <a:ext cx="520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CTGGCTATCCTATACCCGTGATCATTGAAGATGCTTGATTT </a:t>
            </a:r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62159" t="28433" r="6341" b="7168"/>
          <a:stretch>
            <a:fillRect/>
          </a:stretch>
        </p:blipFill>
        <p:spPr bwMode="auto">
          <a:xfrm>
            <a:off x="503040" y="1196752"/>
            <a:ext cx="8640960" cy="5299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39552" y="332656"/>
            <a:ext cx="526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ATCATGCTACGCACCATGAAAATTACTCTGACTCCTCAACA </a:t>
            </a:r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61529" t="28000" r="6551" b="6901"/>
          <a:stretch>
            <a:fillRect/>
          </a:stretch>
        </p:blipFill>
        <p:spPr bwMode="auto">
          <a:xfrm>
            <a:off x="395536" y="1052736"/>
            <a:ext cx="8356026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67544" y="404664"/>
            <a:ext cx="5023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TTACTCATTATTTAAATAAGATCAATTATCAATTGCATTAT </a:t>
            </a:r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61529" t="27033" r="6551" b="6468"/>
          <a:stretch>
            <a:fillRect/>
          </a:stretch>
        </p:blipFill>
        <p:spPr bwMode="auto">
          <a:xfrm>
            <a:off x="503040" y="1052736"/>
            <a:ext cx="864096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6228184" y="260648"/>
            <a:ext cx="2577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Promoteur </a:t>
            </a:r>
            <a:r>
              <a:rPr lang="fr-FR" dirty="0" err="1" smtClean="0">
                <a:solidFill>
                  <a:srgbClr val="FF0000"/>
                </a:solidFill>
              </a:rPr>
              <a:t>duvergent</a:t>
            </a:r>
            <a:r>
              <a:rPr lang="fr-FR" dirty="0" smtClean="0">
                <a:solidFill>
                  <a:srgbClr val="FF0000"/>
                </a:solidFill>
              </a:rPr>
              <a:t>?</a:t>
            </a:r>
            <a:endParaRPr lang="fr-FR" dirty="0" smtClean="0">
              <a:solidFill>
                <a:srgbClr val="FF0000"/>
              </a:solidFill>
            </a:endParaRPr>
          </a:p>
          <a:p>
            <a:r>
              <a:rPr lang="fr-FR" dirty="0" smtClean="0">
                <a:solidFill>
                  <a:srgbClr val="FF0000"/>
                </a:solidFill>
              </a:rPr>
              <a:t>Métabolisme Fe et  </a:t>
            </a:r>
            <a:r>
              <a:rPr lang="fr-FR" dirty="0" err="1" smtClean="0">
                <a:solidFill>
                  <a:srgbClr val="FF0000"/>
                </a:solidFill>
              </a:rPr>
              <a:t>heme</a:t>
            </a:r>
            <a:endParaRPr lang="fr-FR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67544" y="548680"/>
            <a:ext cx="5398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TGAGTGAAATCATTGTTGGACCGTACATAGTGTACAAAGGA </a:t>
            </a:r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61949" t="17934" r="6341" b="7167"/>
          <a:stretch>
            <a:fillRect/>
          </a:stretch>
        </p:blipFill>
        <p:spPr bwMode="auto">
          <a:xfrm>
            <a:off x="683569" y="1313384"/>
            <a:ext cx="7200800" cy="5102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95536" y="548680"/>
            <a:ext cx="533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AACTGAATGTTGTGGCATGCAGTTGAGTTTTCATCAAAATT 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907704" y="3068960"/>
            <a:ext cx="326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Pas de position correspondante</a:t>
            </a:r>
            <a:endParaRPr lang="fr-F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67544" y="404664"/>
            <a:ext cx="528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ATTCTGCAATAAGAAAGGGTCCATATATAGGTATCAAGGAT </a:t>
            </a:r>
            <a:endParaRPr lang="fr-F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l="62159" t="18900" r="6131" b="6201"/>
          <a:stretch>
            <a:fillRect/>
          </a:stretch>
        </p:blipFill>
        <p:spPr bwMode="auto">
          <a:xfrm>
            <a:off x="1319355" y="1313384"/>
            <a:ext cx="7824645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51520" y="548680"/>
            <a:ext cx="536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GATGGCGATGGCTTAAACCGATCTGAGGTTAATTACCACCC 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115616" y="3429000"/>
            <a:ext cx="256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Pas à la position indiquée</a:t>
            </a:r>
            <a:endParaRPr lang="fr-FR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23528" y="404664"/>
            <a:ext cx="510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TGATAGTAATTACCATTTGGATCCAATATTATTCATCCACA 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483768" y="2276872"/>
            <a:ext cx="256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Pas à la position indiquée</a:t>
            </a:r>
            <a:endParaRPr lang="fr-FR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907704" y="908720"/>
            <a:ext cx="537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TCAAAAACTTTTACCTTGGGATCGTGCGTCGCCACTACAAG 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915816" y="2708920"/>
            <a:ext cx="256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Pas à la position indiquée</a:t>
            </a:r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xmlns="" id="{723BF811-990A-F0E7-95A6-4074A9003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34596995"/>
              </p:ext>
            </p:extLst>
          </p:nvPr>
        </p:nvGraphicFramePr>
        <p:xfrm>
          <a:off x="611560" y="1268760"/>
          <a:ext cx="7920878" cy="4889159"/>
        </p:xfrm>
        <a:graphic>
          <a:graphicData uri="http://schemas.openxmlformats.org/drawingml/2006/table">
            <a:tbl>
              <a:tblPr/>
              <a:tblGrid>
                <a:gridCol w="1460338">
                  <a:extLst>
                    <a:ext uri="{9D8B030D-6E8A-4147-A177-3AD203B41FA5}">
                      <a16:colId xmlns:a16="http://schemas.microsoft.com/office/drawing/2014/main" xmlns="" val="1377169962"/>
                    </a:ext>
                  </a:extLst>
                </a:gridCol>
                <a:gridCol w="1740724">
                  <a:extLst>
                    <a:ext uri="{9D8B030D-6E8A-4147-A177-3AD203B41FA5}">
                      <a16:colId xmlns:a16="http://schemas.microsoft.com/office/drawing/2014/main" xmlns="" val="2566032805"/>
                    </a:ext>
                  </a:extLst>
                </a:gridCol>
                <a:gridCol w="1004713">
                  <a:extLst>
                    <a:ext uri="{9D8B030D-6E8A-4147-A177-3AD203B41FA5}">
                      <a16:colId xmlns:a16="http://schemas.microsoft.com/office/drawing/2014/main" xmlns="" val="1133573795"/>
                    </a:ext>
                  </a:extLst>
                </a:gridCol>
                <a:gridCol w="514039">
                  <a:extLst>
                    <a:ext uri="{9D8B030D-6E8A-4147-A177-3AD203B41FA5}">
                      <a16:colId xmlns:a16="http://schemas.microsoft.com/office/drawing/2014/main" xmlns="" val="3553889546"/>
                    </a:ext>
                  </a:extLst>
                </a:gridCol>
                <a:gridCol w="677598">
                  <a:extLst>
                    <a:ext uri="{9D8B030D-6E8A-4147-A177-3AD203B41FA5}">
                      <a16:colId xmlns:a16="http://schemas.microsoft.com/office/drawing/2014/main" xmlns="" val="3552178118"/>
                    </a:ext>
                  </a:extLst>
                </a:gridCol>
                <a:gridCol w="689280">
                  <a:extLst>
                    <a:ext uri="{9D8B030D-6E8A-4147-A177-3AD203B41FA5}">
                      <a16:colId xmlns:a16="http://schemas.microsoft.com/office/drawing/2014/main" xmlns="" val="1180834228"/>
                    </a:ext>
                  </a:extLst>
                </a:gridCol>
                <a:gridCol w="899568">
                  <a:extLst>
                    <a:ext uri="{9D8B030D-6E8A-4147-A177-3AD203B41FA5}">
                      <a16:colId xmlns:a16="http://schemas.microsoft.com/office/drawing/2014/main" xmlns="" val="3408026377"/>
                    </a:ext>
                  </a:extLst>
                </a:gridCol>
                <a:gridCol w="934618">
                  <a:extLst>
                    <a:ext uri="{9D8B030D-6E8A-4147-A177-3AD203B41FA5}">
                      <a16:colId xmlns:a16="http://schemas.microsoft.com/office/drawing/2014/main" xmlns="" val="2200759654"/>
                    </a:ext>
                  </a:extLst>
                </a:gridCol>
              </a:tblGrid>
              <a:tr h="171346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V. aestuarianus strain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Motif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ModificationType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Fraction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Detected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MeanScore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Mean IPD Ratio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Mean Coverage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0295087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l" fontAlgn="b"/>
                      <a:endParaRPr lang="fr-FR" sz="9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95019471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V. </a:t>
                      </a:r>
                      <a:r>
                        <a:rPr lang="fr-FR" sz="9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aestuarianus</a:t>
                      </a:r>
                      <a:r>
                        <a:rPr lang="fr-FR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02_041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Motif I GATC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m6A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0,970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27857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181,5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5,36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107,6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64408748"/>
                  </a:ext>
                </a:extLst>
              </a:tr>
              <a:tr h="185055">
                <a:tc>
                  <a:txBody>
                    <a:bodyPr/>
                    <a:lstStyle/>
                    <a:p>
                      <a:pPr algn="l" fontAlgn="b"/>
                      <a:endParaRPr lang="fr-FR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Motif IIa CAGNNNNNNTYTC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m6A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0,953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1105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169,5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6,13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107,8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61242667"/>
                  </a:ext>
                </a:extLst>
              </a:tr>
              <a:tr h="185055">
                <a:tc>
                  <a:txBody>
                    <a:bodyPr/>
                    <a:lstStyle/>
                    <a:p>
                      <a:pPr algn="l" fontAlgn="b"/>
                      <a:endParaRPr lang="fr-FR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Motif IIb GARANNNNNNCTG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m6A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0,884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1025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154,8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4,92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109,7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75827020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l" fontAlgn="b"/>
                      <a:endParaRPr lang="fr-FR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Motif III GGWCC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m4C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0,497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1512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125,7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3,16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117,6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33201268"/>
                  </a:ext>
                </a:extLst>
              </a:tr>
              <a:tr h="185055">
                <a:tc>
                  <a:txBody>
                    <a:bodyPr/>
                    <a:lstStyle/>
                    <a:p>
                      <a:pPr algn="l" fontAlgn="b"/>
                      <a:endParaRPr lang="fr-FR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Motif IVa GTAYNNNNGTTA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m6A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0,917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159,0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4,82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107,1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52525945"/>
                  </a:ext>
                </a:extLst>
              </a:tr>
              <a:tr h="185055">
                <a:tc>
                  <a:txBody>
                    <a:bodyPr/>
                    <a:lstStyle/>
                    <a:p>
                      <a:pPr algn="l" fontAlgn="b"/>
                      <a:endParaRPr lang="fr-FR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Motif IVb TAACNNNNRTAC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m6A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0,904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151,9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4,51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106,9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79781131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l" fontAlgn="b"/>
                      <a:endParaRPr lang="fr-FR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1419033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V. aestuarianus 07_115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Motif I GATC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m6A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0,996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28602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240,8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5,36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148,3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5422851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(non virulent strain)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Motif IIa CAGNNNNNNTYTC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m6A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0,995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1154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222,2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6,09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146,6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14476073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ctr" fontAlgn="b"/>
                      <a:endParaRPr lang="fr-FR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Motif IIb GARANNNNNNCTG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m6A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0,980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1137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197,8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4,82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147,8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37265580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ctr" fontAlgn="b"/>
                      <a:endParaRPr lang="fr-FR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Motif III GGWCC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m4C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0,810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2465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145,6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3,01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152,8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84009033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l" fontAlgn="b"/>
                      <a:endParaRPr lang="fr-FR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Motif IVa GTAYNNNNGTTA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m6A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0,991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204,7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4,81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143,6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79818338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l" fontAlgn="b"/>
                      <a:endParaRPr lang="fr-FR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Motif IVb TAACNNNNRTAC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m6A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0,991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195,2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4,47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143,1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66085266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l" fontAlgn="b"/>
                      <a:endParaRPr lang="fr-FR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Motif Va RGAANNNNNNNGGT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m6A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0,980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744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200,7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4,77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148,8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68698677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l" fontAlgn="b"/>
                      <a:endParaRPr lang="fr-FR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Motif Vb ACCNNNNNNNTTCY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m6A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0,984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747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197,7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4,21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147,4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08180886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l" fontAlgn="b"/>
                      <a:endParaRPr lang="fr-FR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Motif VI CGCCGV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modified_base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0,165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478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128,1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2,87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161,2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42731624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l" fontAlgn="b"/>
                      <a:endParaRPr lang="fr-FR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27579588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V. aestuarianus 12_016 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Motif I GATC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m6A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0,996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28612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284,7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5,37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179,0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08540932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l" fontAlgn="b"/>
                      <a:endParaRPr lang="fr-FR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Motif IIa CAGNNNNNNTYTC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m6A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0,994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1153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266,2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6,09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178,5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6429507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l" fontAlgn="b"/>
                      <a:endParaRPr lang="fr-FR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Motif IIb GARANNNNNNCTG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m6A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0,991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1149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232,8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4,80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179,1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66083989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l" fontAlgn="b"/>
                      <a:endParaRPr lang="fr-FR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Motif III GGWCC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m4C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0,901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2742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162,2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2,96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180,2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54212167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l" fontAlgn="b"/>
                      <a:endParaRPr lang="fr-FR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Motif IVa GTAYNNNNGTTA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m6A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0,991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242,3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4,80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174,0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23155418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l" fontAlgn="b"/>
                      <a:endParaRPr lang="fr-FR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Motif IVb TAACNNNNRTAC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m6A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0,991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233,2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4,46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173,8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80105146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l" fontAlgn="b"/>
                      <a:endParaRPr lang="fr-FR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Motif Va RGAANNNNNNNGGT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m6A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0,992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753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237,3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4,82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179,9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56209488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l" fontAlgn="b"/>
                      <a:endParaRPr lang="fr-FR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Motif Vb ACCNNNNNNNTTCY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m6A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0,995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232,2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4,22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178,0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03800799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l" fontAlgn="b"/>
                      <a:endParaRPr lang="fr-FR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Motif VI CGCCGV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modified_base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0,206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597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136,6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2,78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189,5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36962259"/>
                  </a:ext>
                </a:extLst>
              </a:tr>
              <a:tr h="171346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93" marR="6393" marT="639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57239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784160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836712"/>
            <a:ext cx="54269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TCTTGTAGTGGCGACGCACGATCCCAAGGTAAAAGTTTTTG</a:t>
            </a:r>
          </a:p>
          <a:p>
            <a:endParaRPr lang="fr-FR" dirty="0" smtClean="0"/>
          </a:p>
          <a:p>
            <a:r>
              <a:rPr lang="fr-FR" dirty="0" smtClean="0"/>
              <a:t>AGAATAAAAATTTTGATGAAAACTCAACTGCATGCCACAAC  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95536" y="3645024"/>
            <a:ext cx="5154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TACTGCTGTTTTCAGGTATTACCATCATCTTTCCCTTAAAA 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724128" y="836712"/>
            <a:ext cx="256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Pas à la position indiquée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796136" y="1412776"/>
            <a:ext cx="256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Pas à la position indiquée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539552" y="4509120"/>
            <a:ext cx="531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AATACCACGTTTTTAAGGGAAAGATGATGGTAATACCTGAA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228184" y="4437112"/>
            <a:ext cx="256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Pas à la position indiquée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940152" y="3573016"/>
            <a:ext cx="256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Pas à la position indiquée</a:t>
            </a:r>
            <a:endParaRPr lang="fr-F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0"/>
            <a:ext cx="529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CACTTAACCAACTCTTAAGGATCAACTATGAACAAGTCATC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61633" t="10234" r="6658" b="7167"/>
          <a:stretch>
            <a:fillRect/>
          </a:stretch>
        </p:blipFill>
        <p:spPr bwMode="auto">
          <a:xfrm>
            <a:off x="467544" y="692696"/>
            <a:ext cx="7632848" cy="5964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51520" y="476672"/>
            <a:ext cx="5310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AGATGACTTGTTCATAGTTGATCCTTAAGAGTTGGTTAAGT 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61633" t="9534" r="3088" b="7167"/>
          <a:stretch>
            <a:fillRect/>
          </a:stretch>
        </p:blipFill>
        <p:spPr bwMode="auto">
          <a:xfrm>
            <a:off x="863080" y="992348"/>
            <a:ext cx="8280920" cy="586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332656"/>
            <a:ext cx="5273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CTTCAGAAAGTCAGCTCAGTACTAAAGTTATTGGATATTTT 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62053" t="17934" r="6238" b="7167"/>
          <a:stretch>
            <a:fillRect/>
          </a:stretch>
        </p:blipFill>
        <p:spPr bwMode="auto">
          <a:xfrm>
            <a:off x="899592" y="908720"/>
            <a:ext cx="7920880" cy="5612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39552" y="332656"/>
            <a:ext cx="521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TGTTTTCAAAATATCCAATAACTTTAGTACTGAGCTGACTT 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62159" t="27733" r="6551" b="6468"/>
          <a:stretch>
            <a:fillRect/>
          </a:stretch>
        </p:blipFill>
        <p:spPr bwMode="auto">
          <a:xfrm>
            <a:off x="755576" y="980728"/>
            <a:ext cx="8446384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39552" y="476672"/>
            <a:ext cx="523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TTTTCATGGTGCGTAGCATGATCCTGATTTCATCAGAAATC 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62159" t="27033" r="6551" b="7168"/>
          <a:stretch>
            <a:fillRect/>
          </a:stretch>
        </p:blipFill>
        <p:spPr bwMode="auto">
          <a:xfrm>
            <a:off x="611560" y="980728"/>
            <a:ext cx="8928484" cy="5632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61949" t="28433" r="6341" b="7168"/>
          <a:stretch>
            <a:fillRect/>
          </a:stretch>
        </p:blipFill>
        <p:spPr bwMode="auto">
          <a:xfrm>
            <a:off x="757925" y="1196752"/>
            <a:ext cx="7918531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323528" y="188640"/>
            <a:ext cx="5263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TGATTTCTGATGAAATCAGGATCATGCTACGCACCATGAAA</a:t>
            </a:r>
            <a:endParaRPr lang="fr-F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39552" y="260648"/>
            <a:ext cx="535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GAAATCAAGCATCTTCAATGATCACGGGTATAGGATAGCCA </a:t>
            </a:r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61949" t="27733" r="6341" b="7168"/>
          <a:stretch>
            <a:fillRect/>
          </a:stretch>
        </p:blipFill>
        <p:spPr bwMode="auto">
          <a:xfrm>
            <a:off x="611560" y="908720"/>
            <a:ext cx="8064896" cy="4967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315</Words>
  <Application>Microsoft Office PowerPoint</Application>
  <PresentationFormat>Affichage à l'écran (4:3)</PresentationFormat>
  <Paragraphs>220</Paragraphs>
  <Slides>20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1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alagorce</dc:creator>
  <cp:lastModifiedBy>alagorce</cp:lastModifiedBy>
  <cp:revision>24</cp:revision>
  <dcterms:created xsi:type="dcterms:W3CDTF">2022-08-09T11:11:09Z</dcterms:created>
  <dcterms:modified xsi:type="dcterms:W3CDTF">2022-08-09T15:38:18Z</dcterms:modified>
</cp:coreProperties>
</file>